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62" r:id="rId4"/>
    <p:sldId id="263" r:id="rId5"/>
    <p:sldId id="258" r:id="rId6"/>
    <p:sldId id="269" r:id="rId7"/>
    <p:sldId id="270" r:id="rId8"/>
    <p:sldId id="271" r:id="rId9"/>
    <p:sldId id="259" r:id="rId10"/>
    <p:sldId id="260" r:id="rId11"/>
    <p:sldId id="261" r:id="rId12"/>
    <p:sldId id="272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23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A632033-FBAC-482D-B618-3074191632EB}" type="datetimeFigureOut">
              <a:rPr lang="he-IL" smtClean="0"/>
              <a:t>ט'/תמוז/תשפ"ד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B343325-A59B-421F-8857-B7477E4E6E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34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43325-A59B-421F-8857-B7477E4E6E98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977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F3F1-7E63-CD0B-FABA-BD61C9238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0B4C6-DE95-4C8C-77A2-C00B20CF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D6B19-A4DA-403F-8F59-4DE7D67F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A4A8-B63B-33E9-CA7B-2A62AB85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98DD-2541-331D-8CBF-E4CDDC26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241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A652-CC93-E0CF-EF7E-56DAA898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208DE-16D8-B4A3-B4BD-DAA70EF56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8523-5B7F-A3B7-C97B-DBA83CB5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23F0-5BF6-0970-C00D-5BD6F3B4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9B77-B70C-8189-E128-F52D495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41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71B0A-B3A2-B0E4-242F-B7CFBF70B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E7AA1-3BD7-2B8F-9F9C-919F5BE03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50D8-BD00-214A-AE00-84D5AF2B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F789D-9CDA-0B03-7081-EFEE851D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76EC7-C8B4-F468-46D3-DD18F00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795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D806-701D-1FC2-814C-D6165A39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381A-3160-0662-8DD0-41B0161E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5B86-5AAF-792B-187E-0B67D3D0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02D0F-B0D9-3BC6-C884-96935CE5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030D6-20CD-4544-8527-34405CF0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153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176A-406F-C4FC-1ACC-4F1EB584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8DC0-2972-62D0-4A86-79548FD5D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D3BE3-9B59-3DEE-6E1C-7DA6857B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0638-82AF-BB44-EDBD-5FFF34F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C868-AC07-5246-FFA6-3C1AF2FC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AE17-50C6-7AF1-0ACD-871B053A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BFF7-7BA1-189C-659B-97B878851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2C95-1E02-55B0-AAB9-EEEAE7872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1C732-AB50-7F34-835B-B9BFB353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C04A6-1AC1-437F-2611-C7FE740D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3ED9C-3425-14DF-9AE6-89E92300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613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E330-1CD6-995F-65D8-9FD8D57C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6E4A2-A7E1-7924-6E73-F08CFC94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A6B1-766E-8D39-F437-04C214E8C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0B737-7177-C04B-1CB9-2DE07C940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77CB7-7682-7ABC-16F0-DDE4BD4AF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BFE83-2B3F-F68B-4025-04F6DB57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AFFF5-6C14-1152-EE9E-2B3D2644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91F35-E4AC-1BFE-EAE3-E2297BC6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05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4CCA-6FAE-8619-85F1-2E82954E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640CE-8A61-89C7-1D48-F82AD77D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33E3C-A011-DC96-1D68-2812F335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CD68-A620-324B-E821-D1E99523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431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AB42C-31FE-5FD6-F0E3-50594670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8AF88-07CC-47AE-FEDC-3192837A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AE0A-4784-EA93-E354-5E35A765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591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9A77-5203-DBFD-EC58-86A589C9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BDF5-F2AF-09DC-FA3A-D1B7D6AAE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9596A-BBA1-1B6D-0009-56A949292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64B4D-1B44-93AD-ABC5-84BFB069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8801-2B3A-37E8-4A77-AD7047D3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8FD18-1A62-F6F1-9A09-203E3F4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879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FFAD-DBCE-AB5F-5C80-FD5BD5A5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EE1EA-C0E0-8A62-0893-6E044BEF7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6FC0-1753-3366-0E3C-3CAEFF6CC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9CED0-E0CA-E75B-313B-8574B087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2A5D-4373-9266-21BE-3B454453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67EEC-40B0-CBE1-F96C-2E4985D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1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ECE13-DBEA-EC03-7E8E-1C556100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A494C-1CEF-4068-8F52-06B7F04E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228E-24D0-5B5C-703A-E654B7CFA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A41CCF-C2CA-43F9-9CAE-C547193E2E7B}" type="datetimeFigureOut">
              <a:rPr lang="he-IL" smtClean="0"/>
              <a:t>ח'/תמוז/תשפ"ד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CF92-131B-2ED7-95DC-FD3ED6A76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BDA77-8225-9F56-E794-5AE761BB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48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#13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3)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FD3C11-B25B-0052-3644-AE02848F476E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3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215B4E-BA43-E394-5120-6538F3A8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10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FD01A-1FF9-846E-00CB-C3D96486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" y="547687"/>
            <a:ext cx="97250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2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A823D-2785-E67A-0A94-924C68F73E45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4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D1B4A-FC83-18C5-0275-36666FF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505"/>
            <a:ext cx="95821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F94B7A-6DAF-D1C2-35AC-083685120DEA}"/>
              </a:ext>
            </a:extLst>
          </p:cNvPr>
          <p:cNvSpPr txBox="1"/>
          <p:nvPr/>
        </p:nvSpPr>
        <p:spPr>
          <a:xfrm>
            <a:off x="214009" y="1260127"/>
            <a:ext cx="495705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corner blocks</a:t>
            </a:r>
          </a:p>
          <a:p>
            <a:r>
              <a:rPr lang="en-US" dirty="0"/>
              <a:t>- 4 black corner blocks with a size of 100 pixels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D2BC-2AF9-59DC-6ABE-B73FD17AF79C}"/>
              </a:ext>
            </a:extLst>
          </p:cNvPr>
          <p:cNvSpPr txBox="1"/>
          <p:nvPr/>
        </p:nvSpPr>
        <p:spPr>
          <a:xfrm>
            <a:off x="6659393" y="1260128"/>
            <a:ext cx="361463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Add the black corner blocks to the image using AddGrayRectangle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F96B78-2FA5-E90B-FF7F-157215F0901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71062" y="1583293"/>
            <a:ext cx="1488331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80290D-B5B1-50F4-137F-BBDF2D7AC3C2}"/>
              </a:ext>
            </a:extLst>
          </p:cNvPr>
          <p:cNvSpPr txBox="1"/>
          <p:nvPr/>
        </p:nvSpPr>
        <p:spPr>
          <a:xfrm>
            <a:off x="6096000" y="2651821"/>
            <a:ext cx="571337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white inner blocks</a:t>
            </a:r>
          </a:p>
          <a:p>
            <a:r>
              <a:rPr lang="en-US" dirty="0"/>
              <a:t>4 white inner blocks with a size of 25 pixels blockSize / 4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22A82F-C655-F8B7-5495-FC4523BCD729}"/>
              </a:ext>
            </a:extLst>
          </p:cNvPr>
          <p:cNvCxnSpPr>
            <a:cxnSpLocks/>
          </p:cNvCxnSpPr>
          <p:nvPr/>
        </p:nvCxnSpPr>
        <p:spPr>
          <a:xfrm>
            <a:off x="8474817" y="1906459"/>
            <a:ext cx="0" cy="7453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9497D4-AABE-70ED-FE1B-5E1A76BAEB01}"/>
              </a:ext>
            </a:extLst>
          </p:cNvPr>
          <p:cNvSpPr txBox="1"/>
          <p:nvPr/>
        </p:nvSpPr>
        <p:spPr>
          <a:xfrm>
            <a:off x="696340" y="2672234"/>
            <a:ext cx="350012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Add the white inner blocks to the image using AddGrayRectangle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15841-291F-EF1B-01F7-785903AE376E}"/>
              </a:ext>
            </a:extLst>
          </p:cNvPr>
          <p:cNvCxnSpPr>
            <a:cxnSpLocks/>
          </p:cNvCxnSpPr>
          <p:nvPr/>
        </p:nvCxnSpPr>
        <p:spPr>
          <a:xfrm flipH="1">
            <a:off x="4152301" y="2995399"/>
            <a:ext cx="19436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EBB4B1-AE96-0224-0BD5-628A73039D93}"/>
              </a:ext>
            </a:extLst>
          </p:cNvPr>
          <p:cNvSpPr txBox="1"/>
          <p:nvPr/>
        </p:nvSpPr>
        <p:spPr>
          <a:xfrm>
            <a:off x="696340" y="4051965"/>
            <a:ext cx="464981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edge blocks</a:t>
            </a:r>
          </a:p>
          <a:p>
            <a:r>
              <a:rPr lang="en-US" dirty="0"/>
              <a:t>- 16 edge blocks with varying gray levels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E44BC5-780E-4E6A-510F-797A79B40B0E}"/>
              </a:ext>
            </a:extLst>
          </p:cNvPr>
          <p:cNvCxnSpPr>
            <a:cxnSpLocks/>
          </p:cNvCxnSpPr>
          <p:nvPr/>
        </p:nvCxnSpPr>
        <p:spPr>
          <a:xfrm>
            <a:off x="2279411" y="3318565"/>
            <a:ext cx="0" cy="7453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F863E-7F1B-FC46-7493-F05D2633E30E}"/>
              </a:ext>
            </a:extLst>
          </p:cNvPr>
          <p:cNvSpPr/>
          <p:nvPr/>
        </p:nvSpPr>
        <p:spPr>
          <a:xfrm>
            <a:off x="97276" y="1061348"/>
            <a:ext cx="11880715" cy="381220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1B17B-6972-CDD0-80FB-C2D8A3E86F6D}"/>
              </a:ext>
            </a:extLst>
          </p:cNvPr>
          <p:cNvSpPr txBox="1"/>
          <p:nvPr/>
        </p:nvSpPr>
        <p:spPr>
          <a:xfrm>
            <a:off x="4196463" y="5809313"/>
            <a:ext cx="36648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End CreateTVtestImage Function</a:t>
            </a:r>
          </a:p>
          <a:p>
            <a:r>
              <a:rPr lang="en-US" dirty="0"/>
              <a:t>The function has completed the generation of the test image.</a:t>
            </a:r>
            <a:endParaRPr lang="he-I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9ED0E-B5BB-3397-61B0-44B3BD39161C}"/>
              </a:ext>
            </a:extLst>
          </p:cNvPr>
          <p:cNvCxnSpPr>
            <a:cxnSpLocks/>
          </p:cNvCxnSpPr>
          <p:nvPr/>
        </p:nvCxnSpPr>
        <p:spPr>
          <a:xfrm>
            <a:off x="5915227" y="4873557"/>
            <a:ext cx="0" cy="935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A58236-4AD7-64D5-A1FA-279C66CFC14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982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6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E3613B-332E-F46D-1797-706A949563B2}"/>
              </a:ext>
            </a:extLst>
          </p:cNvPr>
          <p:cNvSpPr txBox="1">
            <a:spLocks/>
          </p:cNvSpPr>
          <p:nvPr/>
        </p:nvSpPr>
        <p:spPr>
          <a:xfrm>
            <a:off x="3938762" y="0"/>
            <a:ext cx="4314475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13.4 Code of the main function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020A7-CBA7-69A7-B230-04998F9B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13"/>
            <a:ext cx="7914293" cy="41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EB5D3-5CAA-2644-2F25-E7FD400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665"/>
            <a:ext cx="12192000" cy="4284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9ED220-5E78-52FA-78FD-E14705E3E5B4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4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2558B-60E6-5E2D-C61C-C5DB1D8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925"/>
            <a:ext cx="9848850" cy="55530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33E546-0402-9B86-991F-2377DA0EB733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46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B674-6805-3C1A-B753-53461A5D50AC}"/>
              </a:ext>
            </a:extLst>
          </p:cNvPr>
          <p:cNvSpPr txBox="1"/>
          <p:nvPr/>
        </p:nvSpPr>
        <p:spPr>
          <a:xfrm>
            <a:off x="0" y="466927"/>
            <a:ext cx="1084634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Purpose: Validates whether a rectangular region defined by two points p1 and p2 lies within the image boundaries and checks if the area is unoccupied (= all pixels in the region have the value 255).</a:t>
            </a:r>
            <a:endParaRPr lang="he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E7256-2B5C-AE3D-0C34-C0E449C0BF67}"/>
              </a:ext>
            </a:extLst>
          </p:cNvPr>
          <p:cNvSpPr txBox="1"/>
          <p:nvPr/>
        </p:nvSpPr>
        <p:spPr>
          <a:xfrm>
            <a:off x="7091464" y="3049622"/>
            <a:ext cx="4993532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takes two points p1 and p2, and a 2D array image with dimensions [NUMBER_OF_ROWS][NUMBER_OF_COLUMNS] as arguments.</a:t>
            </a:r>
          </a:p>
          <a:p>
            <a:r>
              <a:rPr lang="en-US" dirty="0"/>
              <a:t>It returns a boolean value indicating whether the region is valid and unoccupied.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245EA-BEB6-135A-CF77-66FF954A4FC3}"/>
              </a:ext>
            </a:extLst>
          </p:cNvPr>
          <p:cNvSpPr txBox="1"/>
          <p:nvPr/>
        </p:nvSpPr>
        <p:spPr>
          <a:xfrm>
            <a:off x="6536986" y="4995615"/>
            <a:ext cx="5586919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checks if p1 is within the image boundaries. If any coordinate of p1 is out of bounds, it prints "Out of boundaries" and returns false.</a:t>
            </a:r>
          </a:p>
          <a:p>
            <a:r>
              <a:rPr lang="en-US" dirty="0"/>
              <a:t>If the points are within boundaries, it prints "Place in boundaries".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092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E6D9D-B4F3-E80F-0081-5CD3DC07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76" y="895085"/>
            <a:ext cx="8972550" cy="16097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736521-B0D1-1E95-351F-CD0751C93722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3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1B007-F613-AAA8-3129-EEB866F3F3E8}"/>
              </a:ext>
            </a:extLst>
          </p:cNvPr>
          <p:cNvSpPr txBox="1"/>
          <p:nvPr/>
        </p:nvSpPr>
        <p:spPr>
          <a:xfrm>
            <a:off x="19250" y="2821978"/>
            <a:ext cx="897255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takes a 2D array image with dimensions [NUMBER_OF_ROWS][NUMBER_OF_COLUMNS] and an integer </a:t>
            </a:r>
            <a:r>
              <a:rPr lang="en-US" dirty="0" err="1"/>
              <a:t>gray_level</a:t>
            </a:r>
            <a:r>
              <a:rPr lang="en-US" dirty="0"/>
              <a:t> as arguments.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64E91-E49B-4DDB-3169-71FEB97A8447}"/>
              </a:ext>
            </a:extLst>
          </p:cNvPr>
          <p:cNvSpPr txBox="1"/>
          <p:nvPr/>
        </p:nvSpPr>
        <p:spPr>
          <a:xfrm>
            <a:off x="19250" y="4425943"/>
            <a:ext cx="897254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uses two nested for loops to iterate through each pixel in the image.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27C5B-8CCE-933F-6A54-B9E0326CCFE5}"/>
              </a:ext>
            </a:extLst>
          </p:cNvPr>
          <p:cNvSpPr txBox="1"/>
          <p:nvPr/>
        </p:nvSpPr>
        <p:spPr>
          <a:xfrm>
            <a:off x="1206230" y="5177033"/>
            <a:ext cx="901105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Within the inner loop, each pixel at position [row][col] is set to the specified gray_level.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81324-2879-CC4E-B8CC-312EB19667DF}"/>
              </a:ext>
            </a:extLst>
          </p:cNvPr>
          <p:cNvSpPr txBox="1"/>
          <p:nvPr/>
        </p:nvSpPr>
        <p:spPr>
          <a:xfrm>
            <a:off x="1172183" y="6482124"/>
            <a:ext cx="984763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effectively fills the entire image with the same gray level, creating a uniform gray background.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F8382-A5B3-1B0B-1234-3F20D1671FFF}"/>
              </a:ext>
            </a:extLst>
          </p:cNvPr>
          <p:cNvCxnSpPr>
            <a:cxnSpLocks/>
          </p:cNvCxnSpPr>
          <p:nvPr/>
        </p:nvCxnSpPr>
        <p:spPr>
          <a:xfrm flipH="1">
            <a:off x="4699269" y="3468309"/>
            <a:ext cx="1" cy="9576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Bent 16">
            <a:extLst>
              <a:ext uri="{FF2B5EF4-FFF2-40B4-BE49-F238E27FC236}">
                <a16:creationId xmlns:a16="http://schemas.microsoft.com/office/drawing/2014/main" id="{49CA1E0F-9997-D4DE-8803-DCF46D504F34}"/>
              </a:ext>
            </a:extLst>
          </p:cNvPr>
          <p:cNvSpPr/>
          <p:nvPr/>
        </p:nvSpPr>
        <p:spPr>
          <a:xfrm rot="10800000" flipH="1">
            <a:off x="184825" y="4853867"/>
            <a:ext cx="963037" cy="646331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F2100805-6E45-197E-B1AD-C92A18B96E0D}"/>
              </a:ext>
            </a:extLst>
          </p:cNvPr>
          <p:cNvSpPr/>
          <p:nvPr/>
        </p:nvSpPr>
        <p:spPr>
          <a:xfrm rot="5400000">
            <a:off x="4245007" y="5675153"/>
            <a:ext cx="908525" cy="690522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204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B80248-F2B2-4F3F-CEF2-0E8743E371AB}"/>
              </a:ext>
            </a:extLst>
          </p:cNvPr>
          <p:cNvSpPr txBox="1">
            <a:spLocks/>
          </p:cNvSpPr>
          <p:nvPr/>
        </p:nvSpPr>
        <p:spPr>
          <a:xfrm>
            <a:off x="2995178" y="0"/>
            <a:ext cx="5963995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13.5 What did we learned?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3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135C808-C4A2-A529-B291-C1DAC627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2</a:t>
            </a:fld>
            <a:endParaRPr lang="he-IL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18421-37E7-07EC-DF1A-8EFEA7D9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9" y="2101640"/>
            <a:ext cx="5098797" cy="47470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BC71E7-E443-1EA5-6E49-DB88B1C82B7A}"/>
              </a:ext>
            </a:extLst>
          </p:cNvPr>
          <p:cNvSpPr/>
          <p:nvPr/>
        </p:nvSpPr>
        <p:spPr>
          <a:xfrm>
            <a:off x="1985193" y="1537458"/>
            <a:ext cx="1536970" cy="393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</a:t>
            </a:r>
            <a:endParaRPr lang="he-IL" dirty="0"/>
          </a:p>
        </p:txBody>
      </p:sp>
      <p:pic>
        <p:nvPicPr>
          <p:cNvPr id="13" name="Picture 12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B54B8CA7-CCFB-0E0B-E13A-288C71F9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4" y="2631332"/>
            <a:ext cx="5635557" cy="42266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C1BA9-CC3A-57CE-86D1-7CC9E327894A}"/>
              </a:ext>
            </a:extLst>
          </p:cNvPr>
          <p:cNvSpPr/>
          <p:nvPr/>
        </p:nvSpPr>
        <p:spPr>
          <a:xfrm>
            <a:off x="8402206" y="2109424"/>
            <a:ext cx="1536970" cy="393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new</a:t>
            </a:r>
            <a:endParaRPr lang="he-IL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742514-0D3D-5A91-EEF6-F63DF42CA155}"/>
              </a:ext>
            </a:extLst>
          </p:cNvPr>
          <p:cNvSpPr txBox="1">
            <a:spLocks/>
          </p:cNvSpPr>
          <p:nvPr/>
        </p:nvSpPr>
        <p:spPr>
          <a:xfrm>
            <a:off x="651753" y="9262"/>
            <a:ext cx="10888493" cy="559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13.1 original TV Test image and our resulted image “grayImage13.bmp”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1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53EA92-2201-1866-543D-D7756B0EEE06}"/>
              </a:ext>
            </a:extLst>
          </p:cNvPr>
          <p:cNvSpPr txBox="1">
            <a:spLocks/>
          </p:cNvSpPr>
          <p:nvPr/>
        </p:nvSpPr>
        <p:spPr>
          <a:xfrm>
            <a:off x="1266217" y="243191"/>
            <a:ext cx="9659566" cy="787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13.2 Relevant Profiles (of both relevant images)  </a:t>
            </a:r>
            <a:br>
              <a:rPr lang="en-US" sz="2400" b="1" u="sng" dirty="0">
                <a:solidFill>
                  <a:srgbClr val="0070C0"/>
                </a:solidFill>
              </a:rPr>
            </a:br>
            <a:r>
              <a:rPr lang="en-US" sz="2400" b="1" u="sng" dirty="0">
                <a:solidFill>
                  <a:srgbClr val="0070C0"/>
                </a:solidFill>
              </a:rPr>
              <a:t>(to prove that image “grayImage13.bmp” was created as required)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</a:p>
          <a:p>
            <a:pPr algn="ctr"/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5B34F-395A-97D5-FBA1-ECE459A4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539"/>
            <a:ext cx="4844374" cy="4510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A3E8FD-5512-9881-5147-FDD85D3697AC}"/>
              </a:ext>
            </a:extLst>
          </p:cNvPr>
          <p:cNvSpPr/>
          <p:nvPr/>
        </p:nvSpPr>
        <p:spPr>
          <a:xfrm>
            <a:off x="1401533" y="1149569"/>
            <a:ext cx="1536970" cy="393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3249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6C23B95A-93DF-EC1B-DF03-7B756686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116"/>
            <a:ext cx="5752290" cy="4314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5A7D72-1E33-86F1-CADA-6C7AD1A26E65}"/>
              </a:ext>
            </a:extLst>
          </p:cNvPr>
          <p:cNvSpPr txBox="1">
            <a:spLocks/>
          </p:cNvSpPr>
          <p:nvPr/>
        </p:nvSpPr>
        <p:spPr>
          <a:xfrm>
            <a:off x="1266217" y="243191"/>
            <a:ext cx="9659566" cy="787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13.2 Relevant Profiles (of both relevant images)  </a:t>
            </a:r>
            <a:br>
              <a:rPr lang="en-US" sz="2400" b="1" u="sng" dirty="0">
                <a:solidFill>
                  <a:srgbClr val="0070C0"/>
                </a:solidFill>
              </a:rPr>
            </a:br>
            <a:r>
              <a:rPr lang="en-US" sz="2400" b="1" u="sng" dirty="0">
                <a:solidFill>
                  <a:srgbClr val="0070C0"/>
                </a:solidFill>
              </a:rPr>
              <a:t>(to prove that image “grayImage13.bmp” was created as required)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</a:p>
          <a:p>
            <a:pPr algn="ctr"/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DF21E-BEB3-5B1A-A917-CE3F247095D7}"/>
              </a:ext>
            </a:extLst>
          </p:cNvPr>
          <p:cNvSpPr/>
          <p:nvPr/>
        </p:nvSpPr>
        <p:spPr>
          <a:xfrm>
            <a:off x="2470825" y="834146"/>
            <a:ext cx="853541" cy="393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new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476AA-8D3A-0BAD-3990-3A4E34BE4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62"/>
          <a:stretch/>
        </p:blipFill>
        <p:spPr>
          <a:xfrm>
            <a:off x="5752290" y="778820"/>
            <a:ext cx="6414378" cy="1835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EA563-DCA5-9F74-7118-F7D1BF384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2"/>
          <a:stretch/>
        </p:blipFill>
        <p:spPr>
          <a:xfrm>
            <a:off x="6046754" y="2677638"/>
            <a:ext cx="6145246" cy="2219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8346E-9FAE-7233-B7F8-6D842D4D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681" y="4863234"/>
            <a:ext cx="1852916" cy="19947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9DBE36-3FAB-0B89-9EE9-C5ABF5161A69}"/>
              </a:ext>
            </a:extLst>
          </p:cNvPr>
          <p:cNvSpPr/>
          <p:nvPr/>
        </p:nvSpPr>
        <p:spPr>
          <a:xfrm>
            <a:off x="6796392" y="5191934"/>
            <a:ext cx="350196" cy="4572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BD80A0-CCCC-3264-AF5B-2DCC0823B07F}"/>
              </a:ext>
            </a:extLst>
          </p:cNvPr>
          <p:cNvSpPr/>
          <p:nvPr/>
        </p:nvSpPr>
        <p:spPr>
          <a:xfrm>
            <a:off x="6796392" y="5710136"/>
            <a:ext cx="350196" cy="77821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03EAD-5096-C81B-9BE7-6930B6FF5929}"/>
              </a:ext>
            </a:extLst>
          </p:cNvPr>
          <p:cNvSpPr/>
          <p:nvPr/>
        </p:nvSpPr>
        <p:spPr>
          <a:xfrm>
            <a:off x="6269681" y="902443"/>
            <a:ext cx="2153055" cy="379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 (left and right)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B74038-D1E0-BB73-BE98-521EF3E10C96}"/>
              </a:ext>
            </a:extLst>
          </p:cNvPr>
          <p:cNvSpPr/>
          <p:nvPr/>
        </p:nvSpPr>
        <p:spPr>
          <a:xfrm>
            <a:off x="10447506" y="3975368"/>
            <a:ext cx="1492325" cy="5966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 (up and down)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81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C0166-C281-F20C-3B50-13B76517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227"/>
            <a:ext cx="7850221" cy="5929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00B2E8-2701-0889-91E8-D24222C8E4BF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B03736-6DE0-8D95-3735-99EDC8A8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5042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DB4D7B-A108-6966-33B8-EF7B5C9209BD}"/>
              </a:ext>
            </a:extLst>
          </p:cNvPr>
          <p:cNvSpPr txBox="1"/>
          <p:nvPr/>
        </p:nvSpPr>
        <p:spPr>
          <a:xfrm>
            <a:off x="1412942" y="1455271"/>
            <a:ext cx="998787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starts by calling </a:t>
            </a:r>
            <a:r>
              <a:rPr lang="en-US" b="1" dirty="0"/>
              <a:t>InitializeImage(img, 128) </a:t>
            </a:r>
            <a:r>
              <a:rPr lang="en-US" dirty="0"/>
              <a:t>to set all pixels to a </a:t>
            </a:r>
            <a:r>
              <a:rPr lang="en-US" u="sng" dirty="0"/>
              <a:t>medium</a:t>
            </a:r>
            <a:r>
              <a:rPr lang="en-US" dirty="0"/>
              <a:t> gray value (128).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53674-663A-A04C-6B08-8200F4081651}"/>
              </a:ext>
            </a:extLst>
          </p:cNvPr>
          <p:cNvSpPr txBox="1"/>
          <p:nvPr/>
        </p:nvSpPr>
        <p:spPr>
          <a:xfrm>
            <a:off x="1412942" y="2021787"/>
            <a:ext cx="842172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CreateTVtestImage function initializes an image with a gray background.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68A64-DCD0-A330-1C60-6E90BF60D781}"/>
              </a:ext>
            </a:extLst>
          </p:cNvPr>
          <p:cNvSpPr txBox="1"/>
          <p:nvPr/>
        </p:nvSpPr>
        <p:spPr>
          <a:xfrm>
            <a:off x="1412942" y="3680413"/>
            <a:ext cx="998787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center of the image is calculated, and a circular pattern is drawn using a sine function to create a smooth transition of colors.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0B8B3-DB8C-EEFE-D9AD-F3578E265A16}"/>
              </a:ext>
            </a:extLst>
          </p:cNvPr>
          <p:cNvSpPr txBox="1"/>
          <p:nvPr/>
        </p:nvSpPr>
        <p:spPr>
          <a:xfrm>
            <a:off x="1412942" y="4498249"/>
            <a:ext cx="1007542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 loop runs through angles from 0 to 360 degrees in small increments (0.05 degrees).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CD10E-369E-6C4A-A5BB-9AF98D9A3F68}"/>
              </a:ext>
            </a:extLst>
          </p:cNvPr>
          <p:cNvSpPr txBox="1"/>
          <p:nvPr/>
        </p:nvSpPr>
        <p:spPr>
          <a:xfrm>
            <a:off x="1412942" y="5039086"/>
            <a:ext cx="1007542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For each angle, the sine function is used to determine the color intensity.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69D79-1C3D-8504-73F2-B28A485AD1D6}"/>
              </a:ext>
            </a:extLst>
          </p:cNvPr>
          <p:cNvSpPr txBox="1"/>
          <p:nvPr/>
        </p:nvSpPr>
        <p:spPr>
          <a:xfrm>
            <a:off x="1412942" y="5605602"/>
            <a:ext cx="100754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Two nested loops draw circles: one for the full radius and one for a smaller radius (1/8th of the full radius) to create alternating black and white segments.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CE05C-9996-A3DA-90D2-0B3A023E7F40}"/>
              </a:ext>
            </a:extLst>
          </p:cNvPr>
          <p:cNvSpPr txBox="1"/>
          <p:nvPr/>
        </p:nvSpPr>
        <p:spPr>
          <a:xfrm>
            <a:off x="1023835" y="3113897"/>
            <a:ext cx="292559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Central Circular Pattern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F987F-4EB1-9227-0A6F-4A9648224782}"/>
              </a:ext>
            </a:extLst>
          </p:cNvPr>
          <p:cNvSpPr txBox="1"/>
          <p:nvPr/>
        </p:nvSpPr>
        <p:spPr>
          <a:xfrm>
            <a:off x="1023835" y="888755"/>
            <a:ext cx="169018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Initialization:</a:t>
            </a:r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CC02C030-7414-F416-282E-63F6B9AB8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20" y="1367508"/>
            <a:ext cx="596630" cy="596630"/>
          </a:xfrm>
          <a:prstGeom prst="rect">
            <a:avLst/>
          </a:prstGeom>
        </p:spPr>
      </p:pic>
      <p:pic>
        <p:nvPicPr>
          <p:cNvPr id="23" name="Graphic 22" descr="Badge outline">
            <a:extLst>
              <a:ext uri="{FF2B5EF4-FFF2-40B4-BE49-F238E27FC236}">
                <a16:creationId xmlns:a16="http://schemas.microsoft.com/office/drawing/2014/main" id="{4BFF3D5A-293B-8868-7AB3-19D4CF839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20" y="1913472"/>
            <a:ext cx="596630" cy="596630"/>
          </a:xfrm>
          <a:prstGeom prst="rect">
            <a:avLst/>
          </a:prstGeom>
        </p:spPr>
      </p:pic>
      <p:pic>
        <p:nvPicPr>
          <p:cNvPr id="24" name="Graphic 23" descr="Badge 1 outline">
            <a:extLst>
              <a:ext uri="{FF2B5EF4-FFF2-40B4-BE49-F238E27FC236}">
                <a16:creationId xmlns:a16="http://schemas.microsoft.com/office/drawing/2014/main" id="{C7A815B1-CFB4-97CC-BF2F-B22E7C24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20" y="3748931"/>
            <a:ext cx="596630" cy="596630"/>
          </a:xfrm>
          <a:prstGeom prst="rect">
            <a:avLst/>
          </a:prstGeom>
        </p:spPr>
      </p:pic>
      <p:pic>
        <p:nvPicPr>
          <p:cNvPr id="25" name="Graphic 24" descr="Badge outline">
            <a:extLst>
              <a:ext uri="{FF2B5EF4-FFF2-40B4-BE49-F238E27FC236}">
                <a16:creationId xmlns:a16="http://schemas.microsoft.com/office/drawing/2014/main" id="{8837B484-D2B1-6B37-0645-1EB9FD45E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20" y="4398011"/>
            <a:ext cx="596630" cy="596630"/>
          </a:xfrm>
          <a:prstGeom prst="rect">
            <a:avLst/>
          </a:prstGeom>
        </p:spPr>
      </p:pic>
      <p:pic>
        <p:nvPicPr>
          <p:cNvPr id="27" name="Graphic 26" descr="Badge 3 outline">
            <a:extLst>
              <a:ext uri="{FF2B5EF4-FFF2-40B4-BE49-F238E27FC236}">
                <a16:creationId xmlns:a16="http://schemas.microsoft.com/office/drawing/2014/main" id="{05FF4CF4-844C-A4AB-7A98-DD2704645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520" y="4994641"/>
            <a:ext cx="596630" cy="596630"/>
          </a:xfrm>
          <a:prstGeom prst="rect">
            <a:avLst/>
          </a:prstGeom>
        </p:spPr>
      </p:pic>
      <p:pic>
        <p:nvPicPr>
          <p:cNvPr id="29" name="Graphic 28" descr="Badge 4 outline">
            <a:extLst>
              <a:ext uri="{FF2B5EF4-FFF2-40B4-BE49-F238E27FC236}">
                <a16:creationId xmlns:a16="http://schemas.microsoft.com/office/drawing/2014/main" id="{C141D0A1-673D-B516-917F-E60D7B054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819" y="5605602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5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6122D4-2401-1F7E-D16C-0618CD4F42BE}"/>
              </a:ext>
            </a:extLst>
          </p:cNvPr>
          <p:cNvSpPr txBox="1"/>
          <p:nvPr/>
        </p:nvSpPr>
        <p:spPr>
          <a:xfrm>
            <a:off x="994653" y="676232"/>
            <a:ext cx="229329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Grayscale Blocks: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8612E-5ABB-5A58-32A8-E1F413240688}"/>
              </a:ext>
            </a:extLst>
          </p:cNvPr>
          <p:cNvSpPr txBox="1"/>
          <p:nvPr/>
        </p:nvSpPr>
        <p:spPr>
          <a:xfrm>
            <a:off x="1597768" y="1298802"/>
            <a:ext cx="609437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Four black rectangles are added at the corners of the image.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7A770-8FC9-1E78-7D7C-130E9D6C4EDD}"/>
              </a:ext>
            </a:extLst>
          </p:cNvPr>
          <p:cNvSpPr txBox="1"/>
          <p:nvPr/>
        </p:nvSpPr>
        <p:spPr>
          <a:xfrm>
            <a:off x="1597768" y="1960016"/>
            <a:ext cx="609437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Four white inner squares are added near the corners.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BE1A9-9F39-1315-EDA4-A58145E9FEE2}"/>
              </a:ext>
            </a:extLst>
          </p:cNvPr>
          <p:cNvSpPr txBox="1"/>
          <p:nvPr/>
        </p:nvSpPr>
        <p:spPr>
          <a:xfrm>
            <a:off x="1597768" y="2556646"/>
            <a:ext cx="82855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16 gray rectangles are added at the edges of the image, with varying gray levels.</a:t>
            </a:r>
            <a:endParaRPr lang="he-IL" dirty="0"/>
          </a:p>
        </p:txBody>
      </p:sp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C386367D-841B-9A83-1ACC-ECD80B9F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163" y="1197287"/>
            <a:ext cx="596630" cy="596630"/>
          </a:xfrm>
          <a:prstGeom prst="rect">
            <a:avLst/>
          </a:prstGeom>
        </p:spPr>
      </p:pic>
      <p:pic>
        <p:nvPicPr>
          <p:cNvPr id="14" name="Graphic 13" descr="Badge outline">
            <a:extLst>
              <a:ext uri="{FF2B5EF4-FFF2-40B4-BE49-F238E27FC236}">
                <a16:creationId xmlns:a16="http://schemas.microsoft.com/office/drawing/2014/main" id="{E8799A98-5525-847E-D5EC-1BFFAE155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163" y="1846367"/>
            <a:ext cx="596630" cy="596630"/>
          </a:xfrm>
          <a:prstGeom prst="rect">
            <a:avLst/>
          </a:prstGeom>
        </p:spPr>
      </p:pic>
      <p:pic>
        <p:nvPicPr>
          <p:cNvPr id="15" name="Graphic 14" descr="Badge 3 outline">
            <a:extLst>
              <a:ext uri="{FF2B5EF4-FFF2-40B4-BE49-F238E27FC236}">
                <a16:creationId xmlns:a16="http://schemas.microsoft.com/office/drawing/2014/main" id="{B5210442-1199-C3D8-ABFD-02005C837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163" y="2442997"/>
            <a:ext cx="596630" cy="5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5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2C7A7A-36C7-AEFA-3921-AC4976CCB361}"/>
              </a:ext>
            </a:extLst>
          </p:cNvPr>
          <p:cNvSpPr txBox="1"/>
          <p:nvPr/>
        </p:nvSpPr>
        <p:spPr>
          <a:xfrm>
            <a:off x="3929976" y="369332"/>
            <a:ext cx="421937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Start CreateTVtestImage Function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Entry point of the function that generates a test image for TV display.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D125-192A-06DB-E877-E559B577C099}"/>
              </a:ext>
            </a:extLst>
          </p:cNvPr>
          <p:cNvSpPr txBox="1"/>
          <p:nvPr/>
        </p:nvSpPr>
        <p:spPr>
          <a:xfrm>
            <a:off x="4955840" y="0"/>
            <a:ext cx="237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579B"/>
                </a:solidFill>
                <a:effectLst/>
                <a:highlight>
                  <a:srgbClr val="FFFFFF"/>
                </a:highlight>
                <a:latin typeface="trebuchet ms" panose="020B0603020202020204" pitchFamily="34" charset="0"/>
              </a:rPr>
              <a:t>CreateTVtestImage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0950B-FD6C-1EF0-FB19-35DBFD0B398E}"/>
              </a:ext>
            </a:extLst>
          </p:cNvPr>
          <p:cNvSpPr txBox="1"/>
          <p:nvPr/>
        </p:nvSpPr>
        <p:spPr>
          <a:xfrm>
            <a:off x="4071027" y="1816253"/>
            <a:ext cx="3937271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InitializeImage img</a:t>
            </a:r>
          </a:p>
          <a:p>
            <a:pPr algn="ctr"/>
            <a:r>
              <a:rPr lang="en-US" dirty="0"/>
              <a:t>Initialize the input image array to a gray background with a value of 128.</a:t>
            </a:r>
            <a:endParaRPr lang="he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E18E8-F283-8752-809B-C80441FAF3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39663" y="1292662"/>
            <a:ext cx="0" cy="5458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65272-23FA-2364-9322-FEA58FF785E4}"/>
              </a:ext>
            </a:extLst>
          </p:cNvPr>
          <p:cNvSpPr txBox="1"/>
          <p:nvPr/>
        </p:nvSpPr>
        <p:spPr>
          <a:xfrm>
            <a:off x="97278" y="3372226"/>
            <a:ext cx="480303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center coordinates of the image</a:t>
            </a:r>
          </a:p>
          <a:p>
            <a:r>
              <a:rPr lang="en-US" dirty="0"/>
              <a:t>centerX = NUMBER_OF_COLUMNS / 2</a:t>
            </a:r>
          </a:p>
          <a:p>
            <a:r>
              <a:rPr lang="en-US" dirty="0"/>
              <a:t>centerY = NUMBER_OF_ROWS / 2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75BFD-B169-2415-4498-942B417CF387}"/>
              </a:ext>
            </a:extLst>
          </p:cNvPr>
          <p:cNvSpPr txBox="1"/>
          <p:nvPr/>
        </p:nvSpPr>
        <p:spPr>
          <a:xfrm>
            <a:off x="5401692" y="3529553"/>
            <a:ext cx="652482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radius of the circular pattern</a:t>
            </a:r>
          </a:p>
          <a:p>
            <a:r>
              <a:rPr lang="en-US" dirty="0"/>
              <a:t>radius = min (NUMBER_OF_COLUMNS, NUMBER_OF_ROWS )/ 2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88DC7-E458-BCA0-0755-B2933C0D8C4D}"/>
              </a:ext>
            </a:extLst>
          </p:cNvPr>
          <p:cNvSpPr txBox="1"/>
          <p:nvPr/>
        </p:nvSpPr>
        <p:spPr>
          <a:xfrm>
            <a:off x="276433" y="4759094"/>
            <a:ext cx="635013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Draw the circular pattern with a Gaussian distribution</a:t>
            </a:r>
          </a:p>
          <a:p>
            <a:r>
              <a:rPr lang="en-US" dirty="0"/>
              <a:t>- Iterate through angles from 0 to 360 degrees</a:t>
            </a:r>
          </a:p>
          <a:p>
            <a:r>
              <a:rPr lang="en-US" dirty="0"/>
              <a:t>- Calculate the sine value for a smooth transition</a:t>
            </a:r>
          </a:p>
          <a:p>
            <a:r>
              <a:rPr lang="en-US" dirty="0"/>
              <a:t>- Scale the sine value to the range &lt;0, 255&gt; to get the color</a:t>
            </a:r>
          </a:p>
          <a:p>
            <a:r>
              <a:rPr lang="en-US" dirty="0"/>
              <a:t>- Draw pixels along the circular path using the calculated color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54FB1-A527-817E-7475-95B69A183C9A}"/>
              </a:ext>
            </a:extLst>
          </p:cNvPr>
          <p:cNvSpPr txBox="1"/>
          <p:nvPr/>
        </p:nvSpPr>
        <p:spPr>
          <a:xfrm>
            <a:off x="7326957" y="4846287"/>
            <a:ext cx="4475936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Draw radial lines within the circular pattern</a:t>
            </a:r>
          </a:p>
          <a:p>
            <a:r>
              <a:rPr lang="en-US" dirty="0"/>
              <a:t>- Iterate through a smaller radius / 8</a:t>
            </a:r>
          </a:p>
          <a:p>
            <a:r>
              <a:rPr lang="en-US" dirty="0"/>
              <a:t>- Draw alternating black and white lines based on the angle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21E88A-3E61-7561-7248-BA2669C399A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4900310" y="3833891"/>
            <a:ext cx="501382" cy="18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0BD297-D7E3-E5EE-4948-900F7085E0C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626565" y="5435691"/>
            <a:ext cx="700392" cy="107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829066-7321-28B5-6125-F74AA354E2C6}"/>
              </a:ext>
            </a:extLst>
          </p:cNvPr>
          <p:cNvCxnSpPr>
            <a:cxnSpLocks/>
          </p:cNvCxnSpPr>
          <p:nvPr/>
        </p:nvCxnSpPr>
        <p:spPr>
          <a:xfrm>
            <a:off x="2498794" y="4271546"/>
            <a:ext cx="0" cy="5747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E602D22-6B2D-FD22-47CF-39BA7294F5E2}"/>
              </a:ext>
            </a:extLst>
          </p:cNvPr>
          <p:cNvSpPr/>
          <p:nvPr/>
        </p:nvSpPr>
        <p:spPr>
          <a:xfrm>
            <a:off x="0" y="3228864"/>
            <a:ext cx="12079324" cy="3180945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D09BAE-7904-D316-0A53-16DC5C9E4D3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6039662" y="2739583"/>
            <a:ext cx="1" cy="489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2AA641-89CA-87A3-E645-5C98AC431872}"/>
              </a:ext>
            </a:extLst>
          </p:cNvPr>
          <p:cNvCxnSpPr>
            <a:cxnSpLocks/>
          </p:cNvCxnSpPr>
          <p:nvPr/>
        </p:nvCxnSpPr>
        <p:spPr>
          <a:xfrm>
            <a:off x="6096000" y="6409809"/>
            <a:ext cx="0" cy="4581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6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672215-714F-B1DB-84BA-15A96BCE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9</a:t>
            </a:fld>
            <a:endParaRPr lang="he-IL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8FAEC-5394-E09F-D7AA-583A36DEB0D2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0415A-DF42-E8E8-F1F4-E029464F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795"/>
            <a:ext cx="12192000" cy="57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882</Words>
  <Application>Microsoft Office PowerPoint</Application>
  <PresentationFormat>Widescreen</PresentationFormat>
  <Paragraphs>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trebuchet ms</vt:lpstr>
      <vt:lpstr>Office Theme</vt:lpstr>
      <vt:lpstr>Course: Image Processing 31651 Assignment #13 Synthetic Image Creation (Part 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4</cp:revision>
  <dcterms:created xsi:type="dcterms:W3CDTF">2024-07-14T13:22:11Z</dcterms:created>
  <dcterms:modified xsi:type="dcterms:W3CDTF">2024-07-15T09:14:21Z</dcterms:modified>
</cp:coreProperties>
</file>